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9" autoAdjust="0"/>
    <p:restoredTop sz="86467" autoAdjust="0"/>
  </p:normalViewPr>
  <p:slideViewPr>
    <p:cSldViewPr snapToGrid="0">
      <p:cViewPr>
        <p:scale>
          <a:sx n="133" d="100"/>
          <a:sy n="133" d="100"/>
        </p:scale>
        <p:origin x="672" y="234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2E334-8739-4100-BF20-07F5A159271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3A72-61A1-4FE7-8A73-505573C80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3A72-61A1-4FE7-8A73-505573C80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2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3A72-61A1-4FE7-8A73-505573C80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1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3A72-61A1-4FE7-8A73-505573C80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5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3A72-61A1-4FE7-8A73-505573C80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3A72-61A1-4FE7-8A73-505573C80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0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89CE-C91E-46B2-A90F-687546A647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3935" y="1122363"/>
            <a:ext cx="7198468" cy="2058582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41C0-8F4C-4847-9C71-B20BE4F068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3935" y="3429000"/>
            <a:ext cx="7198468" cy="335604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Speaker: First name Last name</a:t>
            </a:r>
          </a:p>
        </p:txBody>
      </p:sp>
      <p:sp>
        <p:nvSpPr>
          <p:cNvPr id="6" name="Date Placeholder 3" descr="Date of the presentation">
            <a:extLst>
              <a:ext uri="{FF2B5EF4-FFF2-40B4-BE49-F238E27FC236}">
                <a16:creationId xmlns:a16="http://schemas.microsoft.com/office/drawing/2014/main" id="{385367A0-8FF8-4408-926F-34FE4D437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3932" y="3830096"/>
            <a:ext cx="2725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Month 00, 2020</a:t>
            </a:r>
          </a:p>
        </p:txBody>
      </p:sp>
      <p:pic>
        <p:nvPicPr>
          <p:cNvPr id="7" name="Picture 6" descr="University of South Alabama Logo">
            <a:extLst>
              <a:ext uri="{FF2B5EF4-FFF2-40B4-BE49-F238E27FC236}">
                <a16:creationId xmlns:a16="http://schemas.microsoft.com/office/drawing/2014/main" id="{91A28CAB-8BF1-4962-848A-0B25697DDC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45" y="2582576"/>
            <a:ext cx="2461623" cy="119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652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-Tow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98674"/>
            <a:ext cx="6604227" cy="34353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2305" y="1700117"/>
            <a:ext cx="5411921" cy="38580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1650E3-72CA-46CA-8C46-BD948004C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B65D8A-48E0-416C-B27B-D4F87F669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822207A-17A7-4F8D-8890-0CB98E6A7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5"/>
            <a:ext cx="4621260" cy="2351088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77181"/>
            <a:ext cx="784412" cy="365125"/>
          </a:xfrm>
        </p:spPr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76975-0547-4C45-9588-89453C00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05" y="1553101"/>
            <a:ext cx="989703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-Tow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992839"/>
            <a:ext cx="6524091" cy="3441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2305" y="1700117"/>
            <a:ext cx="5331782" cy="38580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1650E3-72CA-46CA-8C46-BD948004C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B65D8A-48E0-416C-B27B-D4F87F669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822207A-17A7-4F8D-8890-0CB98E6A7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5"/>
            <a:ext cx="4621260" cy="2351088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77181"/>
            <a:ext cx="784412" cy="365125"/>
          </a:xfrm>
        </p:spPr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76975-0547-4C45-9588-89453C00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05" y="1553101"/>
            <a:ext cx="989703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8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Jagua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02536"/>
            <a:ext cx="6608065" cy="34747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4D6C54-D9A4-4324-B0EB-44F6A5B3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2612" y="1911523"/>
            <a:ext cx="5059549" cy="376835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DA3A202-CB65-4A55-BE82-43F3BB884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1" baseline="0">
                <a:solidFill>
                  <a:srgbClr val="00205B"/>
                </a:solidFill>
              </a:defRPr>
            </a:lvl1pPr>
            <a:lvl2pPr marL="457167" indent="0">
              <a:buNone/>
              <a:defRPr/>
            </a:lvl2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078718F-1073-41B6-8A92-07C190DD35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841E653-04C0-4269-97C1-ED2C39F3F9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4"/>
            <a:ext cx="4621260" cy="2386584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E9B2-EAE7-406D-AE28-18CA65AA9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C5F3A5-57B2-433C-A6CC-926FD053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92311" y="1553112"/>
            <a:ext cx="10161495" cy="1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95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62" y="2002536"/>
            <a:ext cx="5212080" cy="36519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481087" y="199867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0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9" y="1994267"/>
            <a:ext cx="5485324" cy="3660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256962" y="198074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60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19" y="1998673"/>
            <a:ext cx="5478723" cy="3655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265927" y="199867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50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79" y="1998673"/>
            <a:ext cx="5329802" cy="3655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265927" y="199867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907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10" y="1998673"/>
            <a:ext cx="5207941" cy="3655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346612" y="199867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931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19" y="2001431"/>
            <a:ext cx="5478723" cy="36503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265927" y="1998674"/>
            <a:ext cx="4819136" cy="36896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4621260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86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40A89-5DF4-46E3-BB7C-A0DC1FF11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891"/>
            <a:ext cx="12192000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C742F-D1E2-4B4C-94DD-335769985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80" y="-6247"/>
            <a:ext cx="12233180" cy="5572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3E974-2422-438D-B53C-B82B6C98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0472" y="1216152"/>
            <a:ext cx="10094976" cy="19293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3F386-D331-4234-9134-D56B8A4F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602920" y="3273376"/>
            <a:ext cx="5447504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070F-9735-488D-B1E4-3C4F5AB9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798E2-BAAC-4192-A49B-4A9E6783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DECF-DC32-4324-B8C8-9525E5ED7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74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alphaModFix amt="52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89CE-C91E-46B2-A90F-687546A647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3935" y="1122363"/>
            <a:ext cx="7198468" cy="2058582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41C0-8F4C-4847-9C71-B20BE4F068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3935" y="3429000"/>
            <a:ext cx="7198468" cy="335604"/>
          </a:xfrm>
        </p:spPr>
        <p:txBody>
          <a:bodyPr/>
          <a:lstStyle>
            <a:lvl1pPr marL="0" indent="0" algn="l">
              <a:buNone/>
              <a:defRPr sz="1600" b="1">
                <a:solidFill>
                  <a:srgbClr val="C00000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Speaker: First name Last name</a:t>
            </a:r>
          </a:p>
        </p:txBody>
      </p:sp>
      <p:sp>
        <p:nvSpPr>
          <p:cNvPr id="6" name="Date Placeholder 3" descr="Date of the presentation">
            <a:extLst>
              <a:ext uri="{FF2B5EF4-FFF2-40B4-BE49-F238E27FC236}">
                <a16:creationId xmlns:a16="http://schemas.microsoft.com/office/drawing/2014/main" id="{385367A0-8FF8-4408-926F-34FE4D437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3932" y="3830096"/>
            <a:ext cx="2725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C00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Month 00, 2020</a:t>
            </a:r>
          </a:p>
        </p:txBody>
      </p:sp>
      <p:pic>
        <p:nvPicPr>
          <p:cNvPr id="7" name="Picture 6" descr="University of South Alabama Logo">
            <a:extLst>
              <a:ext uri="{FF2B5EF4-FFF2-40B4-BE49-F238E27FC236}">
                <a16:creationId xmlns:a16="http://schemas.microsoft.com/office/drawing/2014/main" id="{91A28CAB-8BF1-4962-848A-0B25697DDC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45" y="2582576"/>
            <a:ext cx="2461623" cy="119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5122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40A89-5DF4-46E3-BB7C-A0DC1FF11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633"/>
            <a:ext cx="12192000" cy="551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C742F-D1E2-4B4C-94DD-335769985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11297"/>
            <a:ext cx="12217400" cy="5529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3E974-2422-438D-B53C-B82B6C98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0472" y="1216152"/>
            <a:ext cx="10094976" cy="19293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3F386-D331-4234-9134-D56B8A4F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602920" y="3273376"/>
            <a:ext cx="5447504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070F-9735-488D-B1E4-3C4F5AB9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798E2-BAAC-4192-A49B-4A9E6783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DECF-DC32-4324-B8C8-9525E5ED7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54668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40A89-5DF4-46E3-BB7C-A0DC1FF11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3"/>
            <a:ext cx="12156579" cy="551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C742F-D1E2-4B4C-94DD-335769985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3" y="-1403"/>
            <a:ext cx="12196917" cy="5523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3E974-2422-438D-B53C-B82B6C98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0472" y="1216152"/>
            <a:ext cx="10094976" cy="19293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3F386-D331-4234-9134-D56B8A4F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602920" y="3273376"/>
            <a:ext cx="5447504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070F-9735-488D-B1E4-3C4F5AB9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798E2-BAAC-4192-A49B-4A9E6783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DECF-DC32-4324-B8C8-9525E5ED7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2129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40A89-5DF4-46E3-BB7C-A0DC1FF11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3735"/>
            <a:ext cx="12192000" cy="5553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C742F-D1E2-4B4C-94DD-335769985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" y="-17929"/>
            <a:ext cx="12217401" cy="5575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3E974-2422-438D-B53C-B82B6C98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0472" y="1216152"/>
            <a:ext cx="10094976" cy="19293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3F386-D331-4234-9134-D56B8A4F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602920" y="3273376"/>
            <a:ext cx="5447504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070F-9735-488D-B1E4-3C4F5AB9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798E2-BAAC-4192-A49B-4A9E6783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DECF-DC32-4324-B8C8-9525E5ED7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50951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40A89-5DF4-46E3-BB7C-A0DC1FF11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" y="10855"/>
            <a:ext cx="12184969" cy="5485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C742F-D1E2-4B4C-94DD-335769985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" y="-462"/>
            <a:ext cx="12204700" cy="5496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3E974-2422-438D-B53C-B82B6C98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0472" y="1216152"/>
            <a:ext cx="10094976" cy="19293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3F386-D331-4234-9134-D56B8A4F8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602920" y="3273376"/>
            <a:ext cx="5447504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070F-9735-488D-B1E4-3C4F5AB9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798E2-BAAC-4192-A49B-4A9E6783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DECF-DC32-4324-B8C8-9525E5ED7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6163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EF56C7-7494-4147-989E-0D264A79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3998"/>
            <a:ext cx="12192000" cy="5554271"/>
          </a:xfrm>
          <a:prstGeom prst="rect">
            <a:avLst/>
          </a:prstGeom>
          <a:solidFill>
            <a:srgbClr val="BF0D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91BC3-B529-43A1-97BB-E66A9502E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697" y="1212272"/>
            <a:ext cx="9704339" cy="3007820"/>
          </a:xfrm>
        </p:spPr>
        <p:txBody>
          <a:bodyPr anchor="ctr">
            <a:noAutofit/>
          </a:bodyPr>
          <a:lstStyle>
            <a:lvl1pPr algn="ctr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area for callout quotes or to place emphasis on important notes. You can fill the entire area between the two blue bars.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D7C3DC-EAB4-4C42-9A3C-FC4E9229D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490133" y="4220106"/>
            <a:ext cx="9279467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D52D94-617C-4E60-B461-BDB7D8BB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490133" y="1212282"/>
            <a:ext cx="9279467" cy="1"/>
          </a:xfrm>
          <a:prstGeom prst="line">
            <a:avLst/>
          </a:prstGeom>
          <a:ln w="7620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22B-AEF6-4DC2-A92D-891576745B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AC344-CE2E-4CDB-8927-9D5533311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Date -- Presentation Title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F5CB8-2A87-43A1-A8D1-9D86E7F12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054DF-50F0-4ADF-8E78-B788111C7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3998"/>
            <a:ext cx="12192000" cy="5554271"/>
          </a:xfrm>
          <a:prstGeom prst="rect">
            <a:avLst/>
          </a:prstGeom>
          <a:solidFill>
            <a:srgbClr val="002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91BC3-B529-43A1-97BB-E66A9502E3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697" y="1212272"/>
            <a:ext cx="9704339" cy="3007820"/>
          </a:xfrm>
        </p:spPr>
        <p:txBody>
          <a:bodyPr anchor="ctr">
            <a:noAutofit/>
          </a:bodyPr>
          <a:lstStyle>
            <a:lvl1pPr algn="ctr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area for callout quotes or to place emphasis on important notes. You can fill the entire area between the two blue bars.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422B-AEF6-4DC2-A92D-891576745B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AC344-CE2E-4CDB-8927-9D5533311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Date -- Presentation Title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F5CB8-2A87-43A1-A8D1-9D86E7F12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65B42D-111A-4026-B98F-D9F9B2AAB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490133" y="4220106"/>
            <a:ext cx="9279467" cy="1"/>
          </a:xfrm>
          <a:prstGeom prst="line">
            <a:avLst/>
          </a:prstGeom>
          <a:ln w="76200" cmpd="sng">
            <a:solidFill>
              <a:srgbClr val="BF0D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F64210-A40A-4CCC-85AC-C762A99A5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1490133" y="1212282"/>
            <a:ext cx="9279467" cy="1"/>
          </a:xfrm>
          <a:prstGeom prst="line">
            <a:avLst/>
          </a:prstGeom>
          <a:ln w="76200" cmpd="sng">
            <a:solidFill>
              <a:srgbClr val="BF0D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89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30EC-7918-4DCE-913D-0A8AFBE54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85E7E-C0C5-4115-B431-11D57E1F6E6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18448-C1E5-4914-9484-9590A85DC4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C0621-1757-4C49-8E29-663804A8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A966E-A3D2-4E5A-924E-B98ED892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EF286-08C4-4FF2-BA62-C38B54196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86ABE7-4604-474E-B1D5-27589363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1553101"/>
            <a:ext cx="10515600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33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39C5-5B0D-4B6B-987B-BC4D61AA2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23D29-B675-4912-BC03-03B3165441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D7CB6-5352-4588-BC05-D64D12B9606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E0012-3517-49FE-A976-A0E6B8E27E6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3777E-0BF3-4BBF-BC85-91D7BA50219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5BBA9-0CD1-419F-BD38-369F50D4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6F7E-C4C1-411E-ACB2-26E21C5B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158E5-D3B0-4217-B3B1-DE3BCDB65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DF97D0-743A-407D-8D34-E82766675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1" y="1553101"/>
            <a:ext cx="9863667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39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AB892A-9BC3-4DCA-8811-73287348E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721" y="365760"/>
            <a:ext cx="9513147" cy="118872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F71DC-278B-49CC-98C0-262967DFB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721" y="1553111"/>
            <a:ext cx="9513147" cy="1379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74372-46F8-4EEF-9EF3-0B01EBA8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F8B0-54B0-4B8B-A45E-1336450FA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6D8C5-65C6-452E-AF2B-5B49F29E9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0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742B-87CB-40EB-9571-C94CC339CF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2B7E-A6C6-4532-9586-0855FD93CB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content or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18C4A-477D-49DC-B040-8EF1E08AAAF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3120"/>
            <a:ext cx="3932237" cy="38039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Edit content and format as desired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71918-19DD-4FE2-B8E7-0F525C08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AA6DA-B5F9-48C7-B541-ABB6A594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180FF-B278-4499-963D-7CA7369CF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1194E5-8F3D-4847-B676-7FB0D32D5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6" y="2057400"/>
            <a:ext cx="393382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4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D62E-F779-4512-8D6F-D8C45205592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Edit contents or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70710-00BC-422E-A110-ACE49D34A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F61CC-D435-4079-A363-B6BF56598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3" y="1553101"/>
            <a:ext cx="9777023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585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16E9-01E7-40FD-9072-FC6BDDBF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CBFC3-3921-4431-87AB-637598B29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86E6F-387E-4E00-B92A-94F7E5F956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3120"/>
            <a:ext cx="3932237" cy="37764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Edit content and format as desired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81E99-948A-4D72-ABCE-77C88AF3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360B-8AF4-4FEB-9A16-B3987AFC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4ADA8-5981-4248-ABD1-CACC0BC93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655292-541B-4079-B2BF-B485B29D1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6" y="2057400"/>
            <a:ext cx="393382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572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A8B0-F4CA-4DD2-92DF-AE9EE3DF6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720" y="365760"/>
            <a:ext cx="9510712" cy="118872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FE45B4-2163-4D12-B2A9-0310F0606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88721" y="1553102"/>
            <a:ext cx="9513147" cy="1378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380E1CAD-586E-4391-97AE-DA8A5B869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137" y="1998674"/>
            <a:ext cx="632147" cy="44989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BF0D3E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390B9F-B2D9-47F4-96F8-21ED0EC90B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2281" y="1998674"/>
            <a:ext cx="2207256" cy="449897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A00EA3-B0A8-4566-86FC-2632F8E489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665" y="2678113"/>
            <a:ext cx="2838451" cy="279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52668DB-8681-40C9-93F9-9B6EAEF29C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921" y="1998674"/>
            <a:ext cx="632147" cy="44989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BF0D3E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0DA96C-757B-4432-BEC2-073078B9E2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065" y="1998674"/>
            <a:ext cx="2207256" cy="449897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D785377-C26C-48FD-A063-B4CB6D9FA9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72585" y="2680888"/>
            <a:ext cx="2838451" cy="279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FD5B331-BBC1-469A-89C9-4B41B0C670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62465" y="1998674"/>
            <a:ext cx="632147" cy="44989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BF0D3E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D8A616-B6A3-4FF1-854F-EF1CC4AB5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4611" y="1998674"/>
            <a:ext cx="2207256" cy="449897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CF3539B-EE13-43D2-B631-D04E3012FB9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0981" y="2680888"/>
            <a:ext cx="2838451" cy="279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DFFA-D4F4-4957-8555-ED0992E70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AC4E5-0022-4C2B-ABFD-A8490282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Date -- Presentation Title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6D04CD-476E-45B6-92FA-74C8D69F3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5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ntent - Tow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90D2B4-ABE0-4454-9145-1561CC4B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3592" y="1998674"/>
            <a:ext cx="9444818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B6ECF5-442D-4DB7-AABC-856D98BBE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3590" y="2448561"/>
            <a:ext cx="9444818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E4180AD-0F13-444C-AA8C-07405CA575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3590" y="3082934"/>
            <a:ext cx="9444818" cy="257156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add your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967E4-172D-4053-A33D-DED161A9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6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A8B0-F4CA-4DD2-92DF-AE9EE3DF6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index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E978A0E-61C4-4C32-B2DF-DF85CB0BE1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2427" y="2011363"/>
            <a:ext cx="9182100" cy="3795712"/>
          </a:xfrm>
        </p:spPr>
        <p:txBody>
          <a:bodyPr/>
          <a:lstStyle>
            <a:lvl1pPr marL="514314" indent="-514314">
              <a:buClr>
                <a:srgbClr val="C00000"/>
              </a:buClr>
              <a:buFont typeface="+mj-lt"/>
              <a:buAutoNum type="arabicPeriod"/>
              <a:defRPr b="1"/>
            </a:lvl1pPr>
          </a:lstStyle>
          <a:p>
            <a:pPr lvl="0"/>
            <a:r>
              <a:rPr lang="en-US" dirty="0"/>
              <a:t>Section</a:t>
            </a:r>
          </a:p>
          <a:p>
            <a:pPr lvl="0"/>
            <a:r>
              <a:rPr lang="en-US" dirty="0"/>
              <a:t>Section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DFFA-D4F4-4957-8555-ED0992E70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AC4E5-0022-4C2B-ABFD-A84902822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Date -- Presentation Title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958B36-35F4-4544-9C99-22ECFAF8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11" y="1553101"/>
            <a:ext cx="1016149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4FA-98A3-4F05-B386-ACAEAEA1E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8720" y="365126"/>
            <a:ext cx="10119360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Heading Area: About the Speaker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1557F05-7AAB-48DB-9084-8564918D7B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0135" y="1998674"/>
            <a:ext cx="6570132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2F20C5-1DC4-47D8-BFC0-1D71A55BC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0136" y="2448561"/>
            <a:ext cx="6570133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Position or Title</a:t>
            </a:r>
          </a:p>
          <a:p>
            <a:pPr lvl="0"/>
            <a:r>
              <a:rPr lang="en-US" dirty="0"/>
              <a:t>Department/College/School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02853AE-1509-42EA-B800-F754A85E56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0136" y="2977205"/>
            <a:ext cx="6570133" cy="1766887"/>
          </a:xfrm>
        </p:spPr>
        <p:txBody>
          <a:bodyPr>
            <a:noAutofit/>
          </a:bodyPr>
          <a:lstStyle>
            <a:lvl1pPr marL="0" indent="0">
              <a:buNone/>
              <a:defRPr sz="1051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Speaker introduction and bio to fill this box. 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1C560F8-ED6E-4656-A630-A7C2A3B0D5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0136" y="4816486"/>
            <a:ext cx="6570133" cy="344805"/>
          </a:xfrm>
        </p:spPr>
        <p:txBody>
          <a:bodyPr>
            <a:noAutofit/>
          </a:bodyPr>
          <a:lstStyle>
            <a:lvl1pPr marL="0" indent="0">
              <a:buNone/>
              <a:defRPr sz="1051">
                <a:solidFill>
                  <a:srgbClr val="BF0D3E"/>
                </a:solidFill>
              </a:defRPr>
            </a:lvl1pPr>
          </a:lstStyle>
          <a:p>
            <a:pPr lvl="0"/>
            <a:r>
              <a:rPr lang="en-US" dirty="0" err="1"/>
              <a:t>email@southalabama.edu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ED8028CC-936B-438D-BFC7-0916B0610BFC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8837085" y="1998664"/>
            <a:ext cx="1371600" cy="1371600"/>
          </a:xfrm>
          <a:prstGeom prst="ellipse">
            <a:avLst/>
          </a:prstGeom>
          <a:ln>
            <a:solidFill>
              <a:srgbClr val="BF0D3E"/>
            </a:solidFill>
          </a:ln>
          <a:effectLst/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702C60-B6C6-4E97-B4E0-AFF5BB951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A88D5-DF04-4D69-A831-2EB4DA8CC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Date -- 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0CA9D-2BCB-4C70-9356-D4CDC6CD5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BB5144-2A51-4AA4-BC75-0484190FF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34441" y="1553111"/>
            <a:ext cx="9467427" cy="1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Tow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002536"/>
            <a:ext cx="6388608" cy="3438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2305" y="1792573"/>
            <a:ext cx="5279553" cy="38580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1650E3-72CA-46CA-8C46-BD948004C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B65D8A-48E0-416C-B27B-D4F87F669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822207A-17A7-4F8D-8890-0CB98E6A7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5"/>
            <a:ext cx="4621260" cy="2351088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77181"/>
            <a:ext cx="784412" cy="365125"/>
          </a:xfrm>
        </p:spPr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76975-0547-4C45-9588-89453C00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05" y="1553101"/>
            <a:ext cx="989703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-Tow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" y="2002536"/>
            <a:ext cx="6282854" cy="3438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2305" y="1700117"/>
            <a:ext cx="5279553" cy="38580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1650E3-72CA-46CA-8C46-BD948004C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B65D8A-48E0-416C-B27B-D4F87F669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822207A-17A7-4F8D-8890-0CB98E6A7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5"/>
            <a:ext cx="4621260" cy="2351088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77181"/>
            <a:ext cx="784412" cy="365125"/>
          </a:xfrm>
        </p:spPr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76975-0547-4C45-9588-89453C00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05" y="1553101"/>
            <a:ext cx="989703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6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-Tow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A11ACE-A152-4C89-BCA3-69E93275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998674"/>
            <a:ext cx="6585977" cy="3435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3C1AB-E4C8-425A-ACBC-F4D45EDAC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2305" y="1700117"/>
            <a:ext cx="5393668" cy="38580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2E5C-56F9-4B9A-9E59-69BFFA64E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311" y="365126"/>
            <a:ext cx="10161495" cy="118797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1650E3-72CA-46CA-8C46-BD948004CF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609" y="1998674"/>
            <a:ext cx="4621259" cy="449897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0205B"/>
                </a:solidFill>
              </a:defRPr>
            </a:lvl1pPr>
          </a:lstStyle>
          <a:p>
            <a:pPr lvl="0"/>
            <a:r>
              <a:rPr lang="en-US" dirty="0"/>
              <a:t>Heading 2 Area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B65D8A-48E0-416C-B27B-D4F87F669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607" y="2448561"/>
            <a:ext cx="4621260" cy="508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rgbClr val="00A9E0"/>
                </a:solidFill>
              </a:defRPr>
            </a:lvl1pPr>
          </a:lstStyle>
          <a:p>
            <a:pPr lvl="0"/>
            <a:r>
              <a:rPr lang="en-US" dirty="0"/>
              <a:t>Heading 3 Area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822207A-17A7-4F8D-8890-0CB98E6A72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0607" y="3082925"/>
            <a:ext cx="4621260" cy="2351088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marL="742895" indent="-285730">
              <a:buFont typeface="Arial"/>
              <a:buChar char="•"/>
              <a:defRPr sz="1200">
                <a:solidFill>
                  <a:srgbClr val="000000"/>
                </a:solidFill>
              </a:defRPr>
            </a:lvl2pPr>
            <a:lvl3pPr marL="1142914" indent="-228584">
              <a:buFont typeface="Arial"/>
              <a:buChar char="•"/>
              <a:defRPr sz="1100">
                <a:solidFill>
                  <a:srgbClr val="000000"/>
                </a:solidFill>
              </a:defRPr>
            </a:lvl3pPr>
            <a:lvl4pPr marL="1600080" indent="-228584">
              <a:buFont typeface="Arial"/>
              <a:buChar char="•"/>
              <a:defRPr sz="1051">
                <a:solidFill>
                  <a:srgbClr val="000000"/>
                </a:solidFill>
              </a:defRPr>
            </a:lvl4pPr>
            <a:lvl5pPr marL="1828664" indent="0">
              <a:buFont typeface="Arial"/>
              <a:buNone/>
              <a:defRPr sz="105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999A-B10E-4505-80B0-E43AE2598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C591-DE79-41E3-9965-832D4C7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77181"/>
            <a:ext cx="784412" cy="365125"/>
          </a:xfrm>
        </p:spPr>
        <p:txBody>
          <a:bodyPr/>
          <a:lstStyle/>
          <a:p>
            <a:fld id="{C2FDF6E5-4CFD-409A-9B60-53CAF86631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76975-0547-4C45-9588-89453C00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2305" y="1553101"/>
            <a:ext cx="9897035" cy="0"/>
          </a:xfrm>
          <a:prstGeom prst="line">
            <a:avLst/>
          </a:prstGeom>
          <a:ln w="6350" cmpd="sng">
            <a:solidFill>
              <a:srgbClr val="00A9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B69E2D-086A-4E5E-858A-3E1EFEED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1" y="6038289"/>
            <a:ext cx="829128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8EFEE-E9D4-4013-948C-723E0927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1" y="365125"/>
            <a:ext cx="10161495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0B83E-AD31-4CFB-932D-3131A457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307" y="1825625"/>
            <a:ext cx="97087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FB00-E0D9-4DF8-B3FE-184582981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60500" y="6194435"/>
            <a:ext cx="7575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Date -- 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97C93-BE7F-48BC-8B2C-B2D6F3002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3" y="6194434"/>
            <a:ext cx="784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baseline="0">
                <a:solidFill>
                  <a:srgbClr val="002060"/>
                </a:solidFill>
              </a:defRPr>
            </a:lvl1pPr>
          </a:lstStyle>
          <a:p>
            <a:fld id="{C2FDF6E5-4CFD-409A-9B60-53CAF86631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9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  <p:sldLayoutId id="2147483650" r:id="rId3"/>
    <p:sldLayoutId id="2147483671" r:id="rId4"/>
    <p:sldLayoutId id="2147483670" r:id="rId5"/>
    <p:sldLayoutId id="2147483668" r:id="rId6"/>
    <p:sldLayoutId id="2147483658" r:id="rId7"/>
    <p:sldLayoutId id="2147483684" r:id="rId8"/>
    <p:sldLayoutId id="2147483689" r:id="rId9"/>
    <p:sldLayoutId id="2147483690" r:id="rId10"/>
    <p:sldLayoutId id="2147483691" r:id="rId11"/>
    <p:sldLayoutId id="2147483659" r:id="rId12"/>
    <p:sldLayoutId id="2147483699" r:id="rId13"/>
    <p:sldLayoutId id="2147483695" r:id="rId14"/>
    <p:sldLayoutId id="2147483694" r:id="rId15"/>
    <p:sldLayoutId id="2147483698" r:id="rId16"/>
    <p:sldLayoutId id="2147483697" r:id="rId17"/>
    <p:sldLayoutId id="2147483696" r:id="rId18"/>
    <p:sldLayoutId id="2147483677" r:id="rId19"/>
    <p:sldLayoutId id="2147483678" r:id="rId20"/>
    <p:sldLayoutId id="2147483679" r:id="rId21"/>
    <p:sldLayoutId id="2147483651" r:id="rId22"/>
    <p:sldLayoutId id="2147483680" r:id="rId23"/>
    <p:sldLayoutId id="2147483674" r:id="rId24"/>
    <p:sldLayoutId id="2147483675" r:id="rId25"/>
    <p:sldLayoutId id="2147483652" r:id="rId26"/>
    <p:sldLayoutId id="2147483653" r:id="rId27"/>
    <p:sldLayoutId id="2147483654" r:id="rId28"/>
    <p:sldLayoutId id="2147483656" r:id="rId29"/>
    <p:sldLayoutId id="2147483657" r:id="rId30"/>
    <p:sldLayoutId id="2147483673" r:id="rId31"/>
  </p:sldLayoutIdLst>
  <p:hf hdr="0" dt="0"/>
  <p:txStyles>
    <p:titleStyle>
      <a:lvl1pPr algn="l" defTabSz="914332" rtl="0" eaLnBrk="1" latinLnBrk="0" hangingPunct="1">
        <a:lnSpc>
          <a:spcPct val="100000"/>
        </a:lnSpc>
        <a:spcBef>
          <a:spcPts val="337"/>
        </a:spcBef>
        <a:buNone/>
        <a:defRPr sz="4000" b="1" kern="1200">
          <a:solidFill>
            <a:srgbClr val="00206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00000"/>
        </a:lnSpc>
        <a:spcBef>
          <a:spcPts val="337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Century Gothic" panose="020B0502020202020204" pitchFamily="34" charset="0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337"/>
        </a:spcBef>
        <a:buFont typeface="Century Gothic" panose="020B0502020202020204" pitchFamily="34" charset="0"/>
        <a:buChar char="−"/>
        <a:defRPr sz="2400" kern="1200">
          <a:solidFill>
            <a:srgbClr val="002060"/>
          </a:solidFill>
          <a:latin typeface="Century Gothic" panose="020B0502020202020204" pitchFamily="34" charset="0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337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Century Gothic" panose="020B0502020202020204" pitchFamily="34" charset="0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337"/>
        </a:spcBef>
        <a:buFont typeface="Century Gothic" panose="020B0502020202020204" pitchFamily="34" charset="0"/>
        <a:buChar char="−"/>
        <a:defRPr sz="1800" kern="1200">
          <a:solidFill>
            <a:srgbClr val="002060"/>
          </a:solidFill>
          <a:latin typeface="Century Gothic" panose="020B0502020202020204" pitchFamily="34" charset="0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337"/>
        </a:spcBef>
        <a:buFont typeface="Century Gothic" panose="020B0502020202020204" pitchFamily="34" charset="0"/>
        <a:buChar char="»"/>
        <a:defRPr sz="1800" kern="1200">
          <a:solidFill>
            <a:srgbClr val="002060"/>
          </a:solidFill>
          <a:latin typeface="Century Gothic" panose="020B0502020202020204" pitchFamily="34" charset="0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ECA-CAFC-45DA-A410-030ECEF4D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Multi-Script Handwriting Identification using Stroke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5DC40-8DBF-45F8-97A4-71C4717D9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Jude Thomas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8A43-9C33-4EC2-AFB0-50D0339230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April 28, 2023</a:t>
            </a:r>
          </a:p>
        </p:txBody>
      </p:sp>
    </p:spTree>
    <p:extLst>
      <p:ext uri="{BB962C8B-B14F-4D97-AF65-F5344CB8AC3E}">
        <p14:creationId xmlns:p14="http://schemas.microsoft.com/office/powerpoint/2010/main" val="305941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E213C7D-B581-71BC-7F2B-5DB3F492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72" y="1216152"/>
            <a:ext cx="10094976" cy="1929384"/>
          </a:xfrm>
        </p:spPr>
        <p:txBody>
          <a:bodyPr/>
          <a:lstStyle/>
          <a:p>
            <a:r>
              <a:rPr lang="en-US" dirty="0"/>
              <a:t>Methodology and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0132-D562-F91D-7970-3095FAF3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F0DB9-1494-8E29-EEB7-60D048EE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92871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1EAEEF-49AD-28A5-A9FB-0D79922E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Stroke Decomposition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88B284C-8D02-9359-DFEA-0D8B78CB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256262"/>
            <a:ext cx="6172200" cy="43359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E2B3E38-3033-1F87-3E55-6EB3E2097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120"/>
            <a:ext cx="3932237" cy="38039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 is to insert a pre-processing step before analysis that split characters into approximate sub-strokes</a:t>
            </a:r>
          </a:p>
          <a:p>
            <a:pPr marL="742917" lvl="1" indent="-285750">
              <a:buFont typeface="Arial" panose="020B0604020202020204" pitchFamily="34" charset="0"/>
              <a:buChar char="•"/>
            </a:pPr>
            <a:r>
              <a:rPr lang="en-US" dirty="0"/>
              <a:t>prior research on the subject uses morphological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characters are reduced into more comparable sub-strokes before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algorithm used to pair similar strokes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B7C72-BD5B-7808-ED82-8829DD1D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4/27/2023 – Multi-Script Handwriting Identification using Stroke Decomposition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7BF3F-07C1-49CE-3662-3660300D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EC6FFD-5D45-D611-0AEA-70F8751C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1" y="365126"/>
            <a:ext cx="10161495" cy="1187976"/>
          </a:xfrm>
        </p:spPr>
        <p:txBody>
          <a:bodyPr/>
          <a:lstStyle/>
          <a:p>
            <a:r>
              <a:rPr lang="en-US" dirty="0"/>
              <a:t>Sub-Stroke Comparison Methods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9BB7BF-2D77-18D8-A2EE-9A0FB200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307" y="1825625"/>
            <a:ext cx="9708776" cy="4351338"/>
          </a:xfrm>
        </p:spPr>
        <p:txBody>
          <a:bodyPr/>
          <a:lstStyle/>
          <a:p>
            <a:r>
              <a:rPr lang="en-US" dirty="0"/>
              <a:t>Method 1: direct sub-stroke comparison</a:t>
            </a:r>
          </a:p>
          <a:p>
            <a:pPr lvl="1"/>
            <a:r>
              <a:rPr lang="en-US" dirty="0"/>
              <a:t>Match extracted sub-strokes from extracted documents and compare on a pair-by-pair basis</a:t>
            </a:r>
          </a:p>
          <a:p>
            <a:pPr lvl="1"/>
            <a:endParaRPr lang="en-US" dirty="0"/>
          </a:p>
          <a:p>
            <a:r>
              <a:rPr lang="en-US" dirty="0"/>
              <a:t>Method 2: extract n-most common sub-strokes</a:t>
            </a:r>
          </a:p>
          <a:p>
            <a:pPr lvl="1"/>
            <a:r>
              <a:rPr lang="en-US" dirty="0"/>
              <a:t>Train clustering model on a large and diverse dataset of multiple Writing-Scripts to find the n most-common sub-stroke classes</a:t>
            </a:r>
          </a:p>
          <a:p>
            <a:pPr lvl="1"/>
            <a:r>
              <a:rPr lang="en-US" dirty="0"/>
              <a:t>Save the n common cluster classes and extract sub-strokes matching those clusters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2851-9D17-2DCA-9E85-F8BE291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760B-6584-D8FA-D2C2-62E6B91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2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EC6FFD-5D45-D611-0AEA-70F8751C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1" y="365126"/>
            <a:ext cx="10161495" cy="1187976"/>
          </a:xfrm>
        </p:spPr>
        <p:txBody>
          <a:bodyPr>
            <a:normAutofit/>
          </a:bodyPr>
          <a:lstStyle/>
          <a:p>
            <a:r>
              <a:rPr lang="en-US" dirty="0"/>
              <a:t>Testing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2851-9D17-2DCA-9E85-F8BE291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760B-6584-D8FA-D2C2-62E6B91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522D60-432C-6BD3-F302-901AAF0FD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17662"/>
              </p:ext>
            </p:extLst>
          </p:nvPr>
        </p:nvGraphicFramePr>
        <p:xfrm>
          <a:off x="2032000" y="1864466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18649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 Architecture of Proposed Testing Model for Handwriting Identification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3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Step 1: Binarization of Handwriting 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82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2: Artefact Removal (noise, small pen textures, and ink-blobs)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93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3: Stroke Decomposition and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2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4: Feature Extraction of Processed Sub-Strokes, via Convolutional Neural Network (CNN)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9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5: Classification via K-Nearest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2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NOTE: May be changed or added to during the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86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EC6FFD-5D45-D611-0AEA-70F8751C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Dataset and Tasks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9AFB13E-BA9F-621A-0B8A-C171EAC32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120"/>
            <a:ext cx="3932237" cy="38039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ICFHR 2018 Competition uses three Multi-Script datasets</a:t>
            </a:r>
          </a:p>
          <a:p>
            <a:pPr marL="742917" lvl="1" indent="-285750">
              <a:buFont typeface="Arial" panose="020B0604020202020204" pitchFamily="34" charset="0"/>
              <a:buChar char="•"/>
            </a:pPr>
            <a:r>
              <a:rPr lang="en-US" dirty="0"/>
              <a:t>CERUG (Chinese and English)</a:t>
            </a:r>
          </a:p>
          <a:p>
            <a:pPr marL="742917" lvl="1" indent="-285750">
              <a:buFont typeface="Arial" panose="020B0604020202020204" pitchFamily="34" charset="0"/>
              <a:buChar char="•"/>
            </a:pPr>
            <a:r>
              <a:rPr lang="en-US" dirty="0"/>
              <a:t>LAMIS-MSHD (Arabic and French)</a:t>
            </a:r>
          </a:p>
          <a:p>
            <a:pPr marL="742917" lvl="1" indent="-285750">
              <a:buFont typeface="Arial" panose="020B0604020202020204" pitchFamily="34" charset="0"/>
              <a:buChar char="•"/>
            </a:pPr>
            <a:r>
              <a:rPr lang="en-US" dirty="0"/>
              <a:t>WDAD (Farsi and English)</a:t>
            </a:r>
          </a:p>
          <a:p>
            <a:pPr marL="742917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tested and scored individually on each six different writing tasks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task trains on one part of the dataset and tests on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2851-9D17-2DCA-9E85-F8BE291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760B-6584-D8FA-D2C2-62E6B91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522D60-432C-6BD3-F302-901AAF0FD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51015"/>
              </p:ext>
            </p:extLst>
          </p:nvPr>
        </p:nvGraphicFramePr>
        <p:xfrm>
          <a:off x="6016679" y="987435"/>
          <a:ext cx="4505219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5219">
                  <a:extLst>
                    <a:ext uri="{9D8B030D-6E8A-4147-A177-3AD203B41FA5}">
                      <a16:colId xmlns:a16="http://schemas.microsoft.com/office/drawing/2014/main" val="3186493799"/>
                    </a:ext>
                  </a:extLst>
                </a:gridCol>
              </a:tblGrid>
              <a:tr h="439426">
                <a:tc>
                  <a:txBody>
                    <a:bodyPr/>
                    <a:lstStyle/>
                    <a:p>
                      <a:r>
                        <a:rPr lang="en-US" sz="2000"/>
                        <a:t>ICFHR 2018 Competition Tasks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643531099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Task 1: Train on Chinese then test on English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1381828602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r>
                        <a:rPr lang="en-US" sz="2000"/>
                        <a:t>Task 2: Train on English then test on Chinese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2438930577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r>
                        <a:rPr lang="en-US" sz="2000"/>
                        <a:t>Task 3: Train on Arabic and test on French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4114722554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r>
                        <a:rPr lang="en-US" sz="2000"/>
                        <a:t>Task 4: Train on French and test on Arabic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1347594081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r>
                        <a:rPr lang="en-US" sz="2000"/>
                        <a:t>Task 5: Train on Farsi and test on English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321426932"/>
                  </a:ext>
                </a:extLst>
              </a:tr>
              <a:tr h="739034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Task 6: Train on English and test on Farsi</a:t>
                      </a:r>
                    </a:p>
                  </a:txBody>
                  <a:tcPr marL="99869" marR="99869" marT="49935" marB="49935"/>
                </a:tc>
                <a:extLst>
                  <a:ext uri="{0D108BD9-81ED-4DB2-BD59-A6C34878D82A}">
                    <a16:rowId xmlns:a16="http://schemas.microsoft.com/office/drawing/2014/main" val="26060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02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1A47F24-33AD-A8B0-731E-640A4D20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1" y="365126"/>
            <a:ext cx="10161495" cy="1187976"/>
          </a:xfrm>
        </p:spPr>
        <p:txBody>
          <a:bodyPr/>
          <a:lstStyle/>
          <a:p>
            <a:r>
              <a:rPr lang="en-US" dirty="0"/>
              <a:t>Testing Metrics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A81D73-856B-7FC6-22CB-6C6CDC155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307" y="1825625"/>
            <a:ext cx="9708776" cy="4351338"/>
          </a:xfrm>
        </p:spPr>
        <p:txBody>
          <a:bodyPr/>
          <a:lstStyle/>
          <a:p>
            <a:r>
              <a:rPr lang="en-US" dirty="0"/>
              <a:t>ICFHR competition models are evaluated using Soft Top-N identification rate</a:t>
            </a:r>
          </a:p>
          <a:p>
            <a:pPr lvl="1"/>
            <a:r>
              <a:rPr lang="en-US" dirty="0"/>
              <a:t>The rate at which the true writer of the documents appears within a list of the N most probable writers</a:t>
            </a:r>
          </a:p>
          <a:p>
            <a:pPr lvl="1"/>
            <a:endParaRPr lang="en-US" dirty="0"/>
          </a:p>
          <a:p>
            <a:r>
              <a:rPr lang="en-US" dirty="0"/>
              <a:t>Competition model evaluation uses Top-1 to Top-10 identification rates, evaluated separately</a:t>
            </a:r>
          </a:p>
          <a:p>
            <a:pPr lvl="1"/>
            <a:r>
              <a:rPr lang="en-US" dirty="0"/>
              <a:t>An overall ranking was calculated in the study by accumulating test rank in each of the four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DA50-ABA0-5064-9E0F-7B5CA862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F8A91-74BE-B3D3-409E-4CD33FA4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3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8C1-58C5-BABC-7BE6-15852E47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4175-D2CF-2CFD-39C3-E25A950A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study proposes Stroke-Decomposition, a preprocessing step inserted into a Handwriting Identification model (verification or identification) before feature extraction to extract Sub-Strokes common between documents of different writing scripts</a:t>
            </a:r>
          </a:p>
          <a:p>
            <a:r>
              <a:rPr lang="en-US" dirty="0"/>
              <a:t>Proposed for Multi-Script Handwriting Identification, which involves situations where questioned documents can be written in separate Writing-Scripts and where writers can write in multiple Writing-Scripts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3A9E3-DB7A-F8B9-42E4-3EDC003B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6E953-9595-4579-9C37-37A1CE88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F887081-0B48-79BA-0ED7-AF4928F3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72" y="1216152"/>
            <a:ext cx="10094976" cy="1929384"/>
          </a:xfrm>
        </p:spPr>
        <p:txBody>
          <a:bodyPr/>
          <a:lstStyle/>
          <a:p>
            <a:r>
              <a:rPr lang="en-US" dirty="0"/>
              <a:t>Topic Introduction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9A96F26-C851-DE09-FD32-0EBDFE92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92FA452-7DF4-6F9D-3BF0-4FA2A069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/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54051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B585-1183-4698-A8D9-25235A41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643DE-3193-40A4-A1D5-4365C000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identifying the writer of a questioned document using habitual patterns contained in the document</a:t>
            </a:r>
          </a:p>
          <a:p>
            <a:pPr lvl="1"/>
            <a:r>
              <a:rPr lang="en-US" dirty="0"/>
              <a:t>Patterns could be word placement, stroke style, use of abbreviations and symbols, medium of writing, etc.</a:t>
            </a:r>
          </a:p>
          <a:p>
            <a:pPr lvl="1"/>
            <a:endParaRPr lang="en-US" dirty="0"/>
          </a:p>
          <a:p>
            <a:r>
              <a:rPr lang="en-US" dirty="0"/>
              <a:t>The identification process is performed by comparing questioned documents to known documents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74196-5032-4C84-B9EC-C6F7CB68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12E01-BFDF-4B53-9B5D-C4962CFF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4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B2-8179-A7EA-1343-692FDA43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Handwriting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93A6-F2B8-3FC2-AEB4-0F728F3D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Performed mainly via visual information in the writing of the image</a:t>
            </a:r>
          </a:p>
          <a:p>
            <a:r>
              <a:rPr lang="en-US" dirty="0"/>
              <a:t>Patterns in handwriting are extracted with various algorithms</a:t>
            </a:r>
          </a:p>
          <a:p>
            <a:pPr lvl="1"/>
            <a:r>
              <a:rPr lang="en-US" dirty="0"/>
              <a:t>Usually represented by a feature vector</a:t>
            </a:r>
          </a:p>
          <a:p>
            <a:r>
              <a:rPr lang="en-US" dirty="0"/>
              <a:t>Uses classification and statistical decision-making methods</a:t>
            </a:r>
          </a:p>
          <a:p>
            <a:pPr lvl="1"/>
            <a:r>
              <a:rPr lang="en-US" dirty="0"/>
              <a:t>K-Nearest Neighbors (classification)</a:t>
            </a:r>
          </a:p>
          <a:p>
            <a:pPr lvl="1"/>
            <a:r>
              <a:rPr lang="en-US" dirty="0"/>
              <a:t>Support Vector Machine (classification)</a:t>
            </a:r>
          </a:p>
          <a:p>
            <a:pPr lvl="1"/>
            <a:r>
              <a:rPr lang="en-US" dirty="0"/>
              <a:t>Log Likelihood Ratio (Similarity Score Based)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74D9-4009-DAFF-1C5C-13D54A7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38100-EBC5-6608-94BB-852D4BA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2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B2-8179-A7EA-1343-692FDA43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Handwriting Identification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93A6-F2B8-3FC2-AEB4-0F728F3D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main models for computationally based handwriting identification model</a:t>
            </a:r>
          </a:p>
          <a:p>
            <a:endParaRPr lang="en-US" dirty="0"/>
          </a:p>
          <a:p>
            <a:r>
              <a:rPr lang="en-US" b="1" dirty="0"/>
              <a:t>Handwriting Identification Model</a:t>
            </a:r>
          </a:p>
          <a:p>
            <a:pPr lvl="1"/>
            <a:r>
              <a:rPr lang="en-US" dirty="0"/>
              <a:t>N-Class Writer Identification </a:t>
            </a:r>
          </a:p>
          <a:p>
            <a:pPr lvl="1"/>
            <a:r>
              <a:rPr lang="en-US" dirty="0"/>
              <a:t>Compares the features of a document to a database of writer features</a:t>
            </a:r>
            <a:endParaRPr lang="en-US" b="1" dirty="0"/>
          </a:p>
          <a:p>
            <a:r>
              <a:rPr lang="en-US" b="1" dirty="0"/>
              <a:t>Handwriting Verification Model</a:t>
            </a:r>
          </a:p>
          <a:p>
            <a:pPr lvl="1"/>
            <a:r>
              <a:rPr lang="en-US" dirty="0"/>
              <a:t>two-class Writer Identification</a:t>
            </a:r>
          </a:p>
          <a:p>
            <a:pPr lvl="1"/>
            <a:r>
              <a:rPr lang="en-US" dirty="0"/>
              <a:t>Compares the features of two documents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74D9-4009-DAFF-1C5C-13D54A7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38100-EBC5-6608-94BB-852D4BA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F6E5-4CFD-409A-9B60-53CAF86631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1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B2-8179-A7EA-1343-692FDA43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Writer Identification Model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86F85F0-E882-6FD3-F8DC-6E5CEAA1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248547"/>
            <a:ext cx="6172200" cy="4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BB75D-0D30-43D5-DBB4-F632F64F4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120"/>
            <a:ext cx="3932237" cy="380390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Questioned Document(s) are processed by the models feature extractors to obtain comparable feature vectors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features of the questioned document are compared with the features of a database of writers via a classification method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74D9-4009-DAFF-1C5C-13D54A7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38100-EBC5-6608-94BB-852D4BA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7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B2-8179-A7EA-1343-692FDA43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Writer Verification Model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59E83F7-AAD1-0AFB-AA00-27E7B55B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2347611"/>
            <a:ext cx="6172200" cy="21532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8072A7-C487-F01C-D86A-68C846DCF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120"/>
            <a:ext cx="3932237" cy="37764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Two documents (questioned or known) are pulled from the dataset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Their features are extracted by the model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features of the two documents are compared and either a writer class or a similarity score are outputted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74D9-4009-DAFF-1C5C-13D54A73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38100-EBC5-6608-94BB-852D4BA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EC6FFD-5D45-D611-0AEA-70F8751C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11" y="365126"/>
            <a:ext cx="10161495" cy="1187976"/>
          </a:xfrm>
        </p:spPr>
        <p:txBody>
          <a:bodyPr/>
          <a:lstStyle/>
          <a:p>
            <a:r>
              <a:rPr lang="en-US" dirty="0"/>
              <a:t>Multi-Script Writer Identification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9BB7BF-2D77-18D8-A2EE-9A0FB200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307" y="1825625"/>
            <a:ext cx="9708776" cy="4351338"/>
          </a:xfrm>
        </p:spPr>
        <p:txBody>
          <a:bodyPr/>
          <a:lstStyle/>
          <a:p>
            <a:r>
              <a:rPr lang="en-US" dirty="0"/>
              <a:t>Same as with regular Handwriting Identification, except:</a:t>
            </a:r>
          </a:p>
          <a:p>
            <a:pPr lvl="1"/>
            <a:r>
              <a:rPr lang="en-US" dirty="0"/>
              <a:t>The data can include documents written in multiple Writing-Scripts and/or Languages</a:t>
            </a:r>
          </a:p>
          <a:p>
            <a:pPr lvl="1"/>
            <a:r>
              <a:rPr lang="en-US" dirty="0"/>
              <a:t>Writers in the dataset can possibly produce documents in multiple Writing-Scripts and/or Languages</a:t>
            </a:r>
          </a:p>
          <a:p>
            <a:pPr lvl="1"/>
            <a:endParaRPr lang="en-US" dirty="0"/>
          </a:p>
          <a:p>
            <a:r>
              <a:rPr lang="en-US" dirty="0"/>
              <a:t>More complex problem due to visual differences of the Writing-Scripts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2851-9D17-2DCA-9E85-F8BE291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760B-6584-D8FA-D2C2-62E6B912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6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49989B-B9AA-AA7D-6AFD-5C571069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Multi-Script Writer Identification Continued</a:t>
            </a:r>
          </a:p>
        </p:txBody>
      </p:sp>
      <p:pic>
        <p:nvPicPr>
          <p:cNvPr id="6" name="Content Placeholder 5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B9B1A4BE-B1FD-0CB9-A23F-140D3C50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2475" y="987435"/>
            <a:ext cx="4873625" cy="48736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256DC5C-AC58-B14B-E703-568131CB3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120"/>
            <a:ext cx="3932237" cy="380390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detailed in the ICFHR 2018 Competition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</a:rPr>
              <a:t>Tries to find “… writing patterns that are common across different scripts [and] may be exploited to identify the writer” (</a:t>
            </a:r>
            <a:r>
              <a:rPr lang="en-US" sz="1800" dirty="0" err="1">
                <a:effectLst/>
                <a:ea typeface="Calibri" panose="020F0502020204030204" pitchFamily="34" charset="0"/>
              </a:rPr>
              <a:t>Djeddi</a:t>
            </a:r>
            <a:r>
              <a:rPr lang="en-US" sz="1800" dirty="0">
                <a:effectLst/>
                <a:ea typeface="Calibri" panose="020F0502020204030204" pitchFamily="34" charset="0"/>
              </a:rPr>
              <a:t> et al. ICFHR 2018 Competition on Multi-Script Writer Identification)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Competition Problem task is to train model on one writing script and then test on another.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1D3EB-6EBD-DD5F-8B58-23D58084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0500" y="6194435"/>
            <a:ext cx="7575177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4/27/2023 – Multi-Script Handwriting Identification using Stroke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BEB0-9A46-E0C3-895E-622A29B9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3" y="6194434"/>
            <a:ext cx="78441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FDF6E5-4CFD-409A-9B60-53CAF866317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8BCFD-D29F-8974-3207-E65E3FE796CC}"/>
              </a:ext>
            </a:extLst>
          </p:cNvPr>
          <p:cNvSpPr txBox="1"/>
          <p:nvPr/>
        </p:nvSpPr>
        <p:spPr>
          <a:xfrm>
            <a:off x="5832475" y="704395"/>
            <a:ext cx="487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Chinese (top left), Bengali (top right), English (bottom left), Tamil (bottom right)</a:t>
            </a:r>
          </a:p>
        </p:txBody>
      </p:sp>
    </p:spTree>
    <p:extLst>
      <p:ext uri="{BB962C8B-B14F-4D97-AF65-F5344CB8AC3E}">
        <p14:creationId xmlns:p14="http://schemas.microsoft.com/office/powerpoint/2010/main" val="417837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a_pp_wide-large-2.potx" id="{CCD549ED-41F8-4D16-A106-E4EC890546FF}" vid="{8DE2229E-077B-4A8E-9DF9-E9F9002CDA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usa_pp_wide-large</Template>
  <TotalTime>1196</TotalTime>
  <Words>939</Words>
  <Application>Microsoft Office PowerPoint</Application>
  <PresentationFormat>Widescreen</PresentationFormat>
  <Paragraphs>130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Century Gothic</vt:lpstr>
      <vt:lpstr>Arial</vt:lpstr>
      <vt:lpstr>Calibri</vt:lpstr>
      <vt:lpstr>Office Theme</vt:lpstr>
      <vt:lpstr>Multi-Script Handwriting Identification using Stroke Decomposition</vt:lpstr>
      <vt:lpstr>Topic Introduction</vt:lpstr>
      <vt:lpstr>Handwriting Identification</vt:lpstr>
      <vt:lpstr>Computational Handwriting Identification</vt:lpstr>
      <vt:lpstr>Computational Handwriting Identification Models</vt:lpstr>
      <vt:lpstr>Writer Identification Model</vt:lpstr>
      <vt:lpstr>Writer Verification Model</vt:lpstr>
      <vt:lpstr>Multi-Script Writer Identification</vt:lpstr>
      <vt:lpstr>Multi-Script Writer Identification Continued</vt:lpstr>
      <vt:lpstr>Methodology and Testing</vt:lpstr>
      <vt:lpstr>Stroke Decomposition</vt:lpstr>
      <vt:lpstr>Sub-Stroke Comparison Methods</vt:lpstr>
      <vt:lpstr>Testing Architecture</vt:lpstr>
      <vt:lpstr>Dataset and Tasks</vt:lpstr>
      <vt:lpstr>Testing Metrics</vt:lpstr>
      <vt:lpstr>Conclusion and 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jude thomas</dc:creator>
  <cp:lastModifiedBy>jude thomas</cp:lastModifiedBy>
  <cp:revision>6</cp:revision>
  <dcterms:created xsi:type="dcterms:W3CDTF">2023-04-27T11:36:13Z</dcterms:created>
  <dcterms:modified xsi:type="dcterms:W3CDTF">2023-04-28T07:32:22Z</dcterms:modified>
</cp:coreProperties>
</file>